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37"/>
  </p:notesMasterIdLst>
  <p:sldIdLst>
    <p:sldId id="296" r:id="rId3"/>
    <p:sldId id="256" r:id="rId4"/>
    <p:sldId id="257" r:id="rId5"/>
    <p:sldId id="258" r:id="rId6"/>
    <p:sldId id="259" r:id="rId7"/>
    <p:sldId id="284" r:id="rId8"/>
    <p:sldId id="263" r:id="rId9"/>
    <p:sldId id="303" r:id="rId10"/>
    <p:sldId id="304" r:id="rId11"/>
    <p:sldId id="301" r:id="rId12"/>
    <p:sldId id="302" r:id="rId13"/>
    <p:sldId id="271" r:id="rId14"/>
    <p:sldId id="272" r:id="rId15"/>
    <p:sldId id="273" r:id="rId16"/>
    <p:sldId id="292" r:id="rId17"/>
    <p:sldId id="288" r:id="rId18"/>
    <p:sldId id="289" r:id="rId19"/>
    <p:sldId id="297" r:id="rId20"/>
    <p:sldId id="298" r:id="rId21"/>
    <p:sldId id="291" r:id="rId22"/>
    <p:sldId id="266" r:id="rId23"/>
    <p:sldId id="267" r:id="rId24"/>
    <p:sldId id="268" r:id="rId25"/>
    <p:sldId id="294" r:id="rId26"/>
    <p:sldId id="295" r:id="rId27"/>
    <p:sldId id="305" r:id="rId28"/>
    <p:sldId id="306" r:id="rId29"/>
    <p:sldId id="307" r:id="rId30"/>
    <p:sldId id="308" r:id="rId31"/>
    <p:sldId id="274" r:id="rId32"/>
    <p:sldId id="275" r:id="rId33"/>
    <p:sldId id="293" r:id="rId34"/>
    <p:sldId id="299" r:id="rId35"/>
    <p:sldId id="300" r:id="rId36"/>
  </p:sldIdLst>
  <p:sldSz cx="12192000" cy="6858000"/>
  <p:notesSz cx="6858000" cy="9144000"/>
  <p:embeddedFontLs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Wingdings 3" panose="05040102010807070707" pitchFamily="18" charset="2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70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36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8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3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3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4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55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54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55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75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8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4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2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97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62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9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52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331207-9B93-4AFB-B850-4575832AB24C}"/>
              </a:ext>
            </a:extLst>
          </p:cNvPr>
          <p:cNvSpPr/>
          <p:nvPr/>
        </p:nvSpPr>
        <p:spPr>
          <a:xfrm>
            <a:off x="0" y="0"/>
            <a:ext cx="12192000" cy="72307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7432"/>
          </a:xfrm>
        </p:spPr>
        <p:txBody>
          <a:bodyPr/>
          <a:lstStyle/>
          <a:p>
            <a:r>
              <a:rPr lang="en-US" dirty="0"/>
              <a:t>The Battery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76" y="4216210"/>
            <a:ext cx="3177730" cy="3177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22" y="1482216"/>
            <a:ext cx="4800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400" u="sng" dirty="0" err="1">
                <a:solidFill>
                  <a:schemeClr val="tx1"/>
                </a:solidFill>
              </a:rPr>
              <a:t>HitLights</a:t>
            </a:r>
            <a:r>
              <a:rPr lang="en-US" sz="2400" u="sng" dirty="0">
                <a:solidFill>
                  <a:schemeClr val="tx1"/>
                </a:solidFill>
              </a:rPr>
              <a:t> Lithium-Ion Battery</a:t>
            </a:r>
          </a:p>
          <a:p>
            <a:pPr lvl="0" defTabSz="457200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12V Rechargeable Battery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3500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capacity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Plastic housing for durability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Output overload protection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87076" y="4501403"/>
            <a:ext cx="1402080" cy="609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96677" y="5352518"/>
            <a:ext cx="0" cy="15003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410506">
            <a:off x="1793433" y="448324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3.93 inches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3273457" y="58757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2.36 inches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2180" y="1403841"/>
            <a:ext cx="42433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tx1"/>
                </a:solidFill>
              </a:rPr>
              <a:t>Tenergy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Lithum</a:t>
            </a:r>
            <a:r>
              <a:rPr lang="en-US" sz="2400" b="1" u="sng" dirty="0">
                <a:solidFill>
                  <a:schemeClr val="tx1"/>
                </a:solidFill>
              </a:rPr>
              <a:t>-Ion Battery </a:t>
            </a:r>
          </a:p>
          <a:p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11.1V Rechargeable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2200 </a:t>
            </a:r>
            <a:r>
              <a:rPr lang="en-US" sz="1800" dirty="0" err="1">
                <a:solidFill>
                  <a:schemeClr val="tx1"/>
                </a:solidFill>
              </a:rPr>
              <a:t>mAh</a:t>
            </a:r>
            <a:r>
              <a:rPr lang="en-US" sz="1800" dirty="0">
                <a:solidFill>
                  <a:schemeClr val="tx1"/>
                </a:solidFill>
              </a:rPr>
              <a:t> capacity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 plastic housing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Output overload protection 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2245" y="4949291"/>
            <a:ext cx="2222500" cy="189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1273" y="1656551"/>
            <a:ext cx="46283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LM1084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Low Dropout Voltage (Maximum of 1.5V)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800" kern="12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Linear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Voltage Regulator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Adjustability between 1.2V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15V </a:t>
            </a:r>
          </a:p>
        </p:txBody>
      </p:sp>
      <p:sp>
        <p:nvSpPr>
          <p:cNvPr id="3" name="TextBox 2"/>
          <p:cNvSpPr txBox="1"/>
          <p:nvPr/>
        </p:nvSpPr>
        <p:spPr>
          <a:xfrm rot="1153973">
            <a:off x="8150471" y="468661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 mm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36122" y="4790774"/>
            <a:ext cx="1238623" cy="40936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4515" y="1656551"/>
            <a:ext cx="382027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LM2576</a:t>
            </a:r>
          </a:p>
          <a:p>
            <a:pPr algn="ctr"/>
            <a:endParaRPr lang="en-US" sz="24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High Efficiency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Switching voltage Regulator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Adjustability between 1.23 </a:t>
            </a:r>
            <a:r>
              <a:rPr lang="mr-IN" sz="1800" dirty="0">
                <a:solidFill>
                  <a:schemeClr val="tx1"/>
                </a:solidFill>
              </a:rPr>
              <a:t>–</a:t>
            </a:r>
            <a:r>
              <a:rPr lang="en-US" sz="1800" dirty="0">
                <a:solidFill>
                  <a:schemeClr val="tx1"/>
                </a:solidFill>
              </a:rPr>
              <a:t> 37V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52kHz Oscillator Frequency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004">
            <a:off x="805895" y="4415282"/>
            <a:ext cx="2684462" cy="251816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71675" y="4641984"/>
            <a:ext cx="628650" cy="6586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820575">
            <a:off x="2011447" y="473050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12 mm</a:t>
            </a:r>
          </a:p>
        </p:txBody>
      </p:sp>
    </p:spTree>
    <p:extLst>
      <p:ext uri="{BB962C8B-B14F-4D97-AF65-F5344CB8AC3E}">
        <p14:creationId xmlns:p14="http://schemas.microsoft.com/office/powerpoint/2010/main" val="351777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ACE1-1EB7-4F27-9C3E-1D74FB55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Unit (MCU)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3B3D-FD98-4EF1-958A-D6BF6F7E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105672"/>
            <a:ext cx="8946541" cy="4195481"/>
          </a:xfrm>
        </p:spPr>
        <p:txBody>
          <a:bodyPr/>
          <a:lstStyle/>
          <a:p>
            <a:r>
              <a:rPr lang="en-US" dirty="0"/>
              <a:t>ATMEGA 2560				By Comparison:</a:t>
            </a:r>
          </a:p>
          <a:p>
            <a:endParaRPr lang="en-US" dirty="0"/>
          </a:p>
          <a:p>
            <a:r>
              <a:rPr lang="en-US" dirty="0"/>
              <a:t>Program memory: 256KB			Atmega328 (Arduino Uno)</a:t>
            </a:r>
          </a:p>
          <a:p>
            <a:endParaRPr lang="en-US" dirty="0"/>
          </a:p>
          <a:p>
            <a:r>
              <a:rPr lang="en-US" dirty="0"/>
              <a:t>RAM: 8KB 					RAM: 2KB </a:t>
            </a:r>
          </a:p>
          <a:p>
            <a:endParaRPr lang="en-US" dirty="0"/>
          </a:p>
          <a:p>
            <a:r>
              <a:rPr lang="en-US" dirty="0"/>
              <a:t>PIN Count: 100				PIN Count: 26</a:t>
            </a:r>
          </a:p>
          <a:p>
            <a:endParaRPr lang="en-US" dirty="0"/>
          </a:p>
          <a:p>
            <a:r>
              <a:rPr lang="en-US" dirty="0"/>
              <a:t>Operating Range: 4.5 – 5.5V</a:t>
            </a:r>
          </a:p>
        </p:txBody>
      </p:sp>
      <p:pic>
        <p:nvPicPr>
          <p:cNvPr id="4098" name="Picture 2" descr="Image result for ATmega2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68" y="4057207"/>
            <a:ext cx="1394447" cy="11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770987-7390-459C-833E-241F19968A26}"/>
              </a:ext>
            </a:extLst>
          </p:cNvPr>
          <p:cNvCxnSpPr>
            <a:cxnSpLocks/>
          </p:cNvCxnSpPr>
          <p:nvPr/>
        </p:nvCxnSpPr>
        <p:spPr>
          <a:xfrm flipV="1">
            <a:off x="4535268" y="3994638"/>
            <a:ext cx="1030645" cy="208774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FEACFB-860A-4E54-B3EA-6CD0AAA29BB3}"/>
              </a:ext>
            </a:extLst>
          </p:cNvPr>
          <p:cNvSpPr txBox="1"/>
          <p:nvPr/>
        </p:nvSpPr>
        <p:spPr>
          <a:xfrm rot="20960402">
            <a:off x="3935331" y="3635505"/>
            <a:ext cx="208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16 mm by 16mm</a:t>
            </a:r>
          </a:p>
        </p:txBody>
      </p:sp>
    </p:spTree>
    <p:extLst>
      <p:ext uri="{BB962C8B-B14F-4D97-AF65-F5344CB8AC3E}">
        <p14:creationId xmlns:p14="http://schemas.microsoft.com/office/powerpoint/2010/main" val="284753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Radio Frequency Identification </a:t>
            </a:r>
            <a:br>
              <a:rPr lang="en-US" dirty="0"/>
            </a:br>
            <a:r>
              <a:rPr lang="en-US" dirty="0"/>
              <a:t>(RFID)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achieve our goal is by using RFID technology which well allow us to wirelessly monitor the score.</a:t>
            </a:r>
          </a:p>
          <a:p>
            <a:endParaRPr lang="en-US" dirty="0"/>
          </a:p>
          <a:p>
            <a:r>
              <a:rPr lang="en-US" dirty="0"/>
              <a:t>That will be achieved by adding tags inside each bean bag which will indicate the score once they pass the RFID sensor.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78" y="4074496"/>
            <a:ext cx="2483258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7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593558"/>
            <a:ext cx="8963110" cy="866274"/>
          </a:xfrm>
        </p:spPr>
        <p:txBody>
          <a:bodyPr/>
          <a:lstStyle/>
          <a:p>
            <a:pPr algn="ctr"/>
            <a:r>
              <a:rPr lang="en-US" dirty="0"/>
              <a:t>Radio Frequency </a:t>
            </a:r>
            <a:r>
              <a:rPr lang="en-US" dirty="0" err="1"/>
              <a:t>Identifation</a:t>
            </a:r>
            <a:br>
              <a:rPr lang="en-US" dirty="0"/>
            </a:br>
            <a:r>
              <a:rPr lang="en-US" dirty="0"/>
              <a:t>(RFID) </a:t>
            </a:r>
          </a:p>
        </p:txBody>
      </p:sp>
      <p:pic>
        <p:nvPicPr>
          <p:cNvPr id="2050" name="Picture 2" descr="Image result for m6e n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375" y1="23594" x2="49375" y2="23594"/>
                        <a14:foregroundMark x1="46250" y1="25000" x2="46250" y2="25000"/>
                        <a14:foregroundMark x1="46875" y1="26406" x2="46875" y2="26406"/>
                        <a14:foregroundMark x1="44063" y1="28281" x2="44063" y2="28281"/>
                        <a14:foregroundMark x1="42813" y1="28125" x2="42813" y2="28125"/>
                        <a14:foregroundMark x1="40313" y1="30781" x2="40313" y2="30781"/>
                        <a14:foregroundMark x1="37813" y1="31875" x2="37813" y2="31875"/>
                        <a14:foregroundMark x1="33906" y1="33281" x2="33906" y2="33281"/>
                        <a14:foregroundMark x1="32813" y1="34219" x2="32813" y2="34219"/>
                        <a14:foregroundMark x1="29375" y1="35313" x2="29375" y2="35313"/>
                        <a14:foregroundMark x1="28281" y1="37031" x2="28281" y2="37031"/>
                        <a14:foregroundMark x1="17500" y1="43750" x2="17500" y2="43750"/>
                        <a14:foregroundMark x1="15937" y1="43281" x2="15937" y2="43281"/>
                        <a14:foregroundMark x1="17500" y1="41875" x2="17500" y2="41875"/>
                        <a14:foregroundMark x1="19844" y1="41094" x2="19844" y2="41094"/>
                        <a14:foregroundMark x1="21875" y1="39844" x2="21875" y2="39844"/>
                        <a14:foregroundMark x1="52031" y1="22188" x2="52031" y2="22188"/>
                        <a14:foregroundMark x1="26406" y1="36406" x2="26406" y2="36406"/>
                        <a14:foregroundMark x1="48281" y1="23594" x2="48281" y2="23594"/>
                        <a14:foregroundMark x1="50469" y1="22813" x2="50469" y2="22813"/>
                        <a14:foregroundMark x1="52812" y1="21406" x2="52812" y2="2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176">
            <a:off x="8516520" y="3472063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112" y="2186395"/>
            <a:ext cx="106154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After researching, the group decided on the M6E Nano Module: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Ultra High Frequency RFID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Can read up to 150 tags per second.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Supports </a:t>
            </a:r>
            <a:r>
              <a:rPr lang="en-US" sz="2400" dirty="0" err="1">
                <a:solidFill>
                  <a:schemeClr val="bg1"/>
                </a:solidFill>
              </a:rPr>
              <a:t>EPCglobal</a:t>
            </a:r>
            <a:r>
              <a:rPr lang="en-US" sz="2400" dirty="0">
                <a:solidFill>
                  <a:schemeClr val="bg1"/>
                </a:solidFill>
              </a:rPr>
              <a:t> Gen 2 tags.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Has separate read and write levels that can be adjusted.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A99C8E-D0E2-4A18-8227-6A466AF6D0A6}"/>
              </a:ext>
            </a:extLst>
          </p:cNvPr>
          <p:cNvCxnSpPr>
            <a:cxnSpLocks/>
          </p:cNvCxnSpPr>
          <p:nvPr/>
        </p:nvCxnSpPr>
        <p:spPr>
          <a:xfrm>
            <a:off x="9183755" y="4263887"/>
            <a:ext cx="2445027" cy="16896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902B1E-4507-4E19-8C52-54E81F280580}"/>
              </a:ext>
            </a:extLst>
          </p:cNvPr>
          <p:cNvCxnSpPr>
            <a:cxnSpLocks/>
          </p:cNvCxnSpPr>
          <p:nvPr/>
        </p:nvCxnSpPr>
        <p:spPr>
          <a:xfrm>
            <a:off x="9039638" y="4584317"/>
            <a:ext cx="288235" cy="1868554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EE45CD-64D3-4288-83E4-96399565F3F6}"/>
              </a:ext>
            </a:extLst>
          </p:cNvPr>
          <p:cNvSpPr txBox="1"/>
          <p:nvPr/>
        </p:nvSpPr>
        <p:spPr>
          <a:xfrm rot="230354">
            <a:off x="9691385" y="3994202"/>
            <a:ext cx="1671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26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A96BC-48E0-468E-87AE-08407C3D5024}"/>
              </a:ext>
            </a:extLst>
          </p:cNvPr>
          <p:cNvSpPr txBox="1"/>
          <p:nvPr/>
        </p:nvSpPr>
        <p:spPr>
          <a:xfrm rot="15519474">
            <a:off x="8485130" y="5194389"/>
            <a:ext cx="100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 mm</a:t>
            </a:r>
          </a:p>
        </p:txBody>
      </p:sp>
    </p:spTree>
    <p:extLst>
      <p:ext uri="{BB962C8B-B14F-4D97-AF65-F5344CB8AC3E}">
        <p14:creationId xmlns:p14="http://schemas.microsoft.com/office/powerpoint/2010/main" val="105546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1F0A-5FB0-4D0E-93D6-4D4FE98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Antenna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7025D-5402-4BD3-8A71-4D17A9A1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LinkSprite</a:t>
            </a:r>
            <a:r>
              <a:rPr lang="en-US" b="1" dirty="0"/>
              <a:t> UHF RFID Reader</a:t>
            </a:r>
          </a:p>
          <a:p>
            <a:endParaRPr lang="en-US" b="1" dirty="0"/>
          </a:p>
          <a:p>
            <a:r>
              <a:rPr lang="en-US" b="1" dirty="0"/>
              <a:t>Read Frequency of 902-928MHz</a:t>
            </a:r>
          </a:p>
          <a:p>
            <a:endParaRPr lang="en-US" b="1" dirty="0"/>
          </a:p>
          <a:p>
            <a:r>
              <a:rPr lang="en-US" b="1" dirty="0"/>
              <a:t>8dBi Gain</a:t>
            </a:r>
          </a:p>
          <a:p>
            <a:endParaRPr lang="en-US" b="1" dirty="0"/>
          </a:p>
          <a:p>
            <a:r>
              <a:rPr lang="en-US" b="1" dirty="0"/>
              <a:t>Easily Mountable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LinkSprite UHF RFID Reader Antenna (902-928MHz, 8dBi RHC Pol) datasheet">
            <a:extLst>
              <a:ext uri="{FF2B5EF4-FFF2-40B4-BE49-F238E27FC236}">
                <a16:creationId xmlns:a16="http://schemas.microsoft.com/office/drawing/2014/main" id="{BB16EA3B-62F7-44AB-91E0-48840FEA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9634" l="8800" r="90200">
                        <a14:foregroundMark x1="8800" y1="76220" x2="8800" y2="76220"/>
                        <a14:foregroundMark x1="90200" y1="78862" x2="90200" y2="78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20" y="3092447"/>
            <a:ext cx="3207266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E5B96A-D161-4241-A21B-C2F74E52505C}"/>
              </a:ext>
            </a:extLst>
          </p:cNvPr>
          <p:cNvCxnSpPr>
            <a:cxnSpLocks/>
          </p:cNvCxnSpPr>
          <p:nvPr/>
        </p:nvCxnSpPr>
        <p:spPr>
          <a:xfrm>
            <a:off x="8890000" y="3208867"/>
            <a:ext cx="2379133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689FD1-CF94-42DC-8D16-50458D831A47}"/>
              </a:ext>
            </a:extLst>
          </p:cNvPr>
          <p:cNvCxnSpPr>
            <a:cxnSpLocks/>
          </p:cNvCxnSpPr>
          <p:nvPr/>
        </p:nvCxnSpPr>
        <p:spPr>
          <a:xfrm flipH="1">
            <a:off x="8288868" y="3429000"/>
            <a:ext cx="321732" cy="2345267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E343AD-DDAC-4E2B-910F-CEA896EC3819}"/>
              </a:ext>
            </a:extLst>
          </p:cNvPr>
          <p:cNvSpPr txBox="1"/>
          <p:nvPr/>
        </p:nvSpPr>
        <p:spPr>
          <a:xfrm>
            <a:off x="9541933" y="2784670"/>
            <a:ext cx="237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216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CDCFC-7FDA-48D9-84C7-ADF752F5FDC8}"/>
              </a:ext>
            </a:extLst>
          </p:cNvPr>
          <p:cNvSpPr txBox="1"/>
          <p:nvPr/>
        </p:nvSpPr>
        <p:spPr>
          <a:xfrm rot="16739829">
            <a:off x="7448192" y="4308047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216 mm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3513607-CB4C-4ECB-B9D7-ABEA2F293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49559"/>
              </p:ext>
            </p:extLst>
          </p:nvPr>
        </p:nvGraphicFramePr>
        <p:xfrm>
          <a:off x="217431" y="5244070"/>
          <a:ext cx="7642923" cy="16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284937758"/>
                    </a:ext>
                  </a:extLst>
                </a:gridCol>
                <a:gridCol w="3528123">
                  <a:extLst>
                    <a:ext uri="{9D8B030D-6E8A-4147-A177-3AD203B41FA5}">
                      <a16:colId xmlns:a16="http://schemas.microsoft.com/office/drawing/2014/main" val="3146888313"/>
                    </a:ext>
                  </a:extLst>
                </a:gridCol>
              </a:tblGrid>
              <a:tr h="364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952123"/>
                  </a:ext>
                </a:extLst>
              </a:tr>
              <a:tr h="515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LinkSprite</a:t>
                      </a:r>
                      <a:r>
                        <a:rPr lang="en-US" b="1" dirty="0"/>
                        <a:t> UHF RFID Reader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28028"/>
                  </a:ext>
                </a:extLst>
              </a:tr>
              <a:tr h="72721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UHF RFID Antenna (TNC)</a:t>
                      </a:r>
                    </a:p>
                    <a:p>
                      <a:pPr algn="ctr"/>
                      <a:r>
                        <a:rPr lang="en-US" sz="1400" b="1" i="0" u="none" strike="noStrike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WRL-14131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8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8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ChromeLED</a:t>
            </a:r>
            <a:r>
              <a:rPr lang="en-US" dirty="0"/>
              <a:t> 7-Segment Display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45" t="2" r="6198" b="6798"/>
          <a:stretch/>
        </p:blipFill>
        <p:spPr>
          <a:xfrm>
            <a:off x="9148626" y="1853248"/>
            <a:ext cx="1755648" cy="2560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11" y="1673102"/>
            <a:ext cx="7363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Four LED 7-segment Displays will be used to display both teams points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 different colors: Red, and Green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Readable from up to 10 meters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Bright enough to be visible on a sunny day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Common Anode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79" y="4535424"/>
            <a:ext cx="3327400" cy="204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8985504" y="1950720"/>
            <a:ext cx="24384" cy="24627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8117336" y="30206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2.75 inches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8626" y="4535424"/>
            <a:ext cx="1755648" cy="12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39072" y="465734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1.90 inches</a:t>
            </a:r>
          </a:p>
        </p:txBody>
      </p:sp>
    </p:spTree>
    <p:extLst>
      <p:ext uri="{BB962C8B-B14F-4D97-AF65-F5344CB8AC3E}">
        <p14:creationId xmlns:p14="http://schemas.microsoft.com/office/powerpoint/2010/main" val="10753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BCD Decoder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00" y="4376928"/>
            <a:ext cx="6403708" cy="198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98" y="1239142"/>
            <a:ext cx="4357573" cy="2796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111" y="2003926"/>
            <a:ext cx="62231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CD4543B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inputs and 8 outputs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Reduces number of digital pins used in the MCU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Translates binary to corresponding decimal number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Simplifies software coding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50286" y="1239142"/>
            <a:ext cx="14514" cy="26652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10173170" y="238707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 mm</a:t>
            </a:r>
          </a:p>
        </p:txBody>
      </p:sp>
    </p:spTree>
    <p:extLst>
      <p:ext uri="{BB962C8B-B14F-4D97-AF65-F5344CB8AC3E}">
        <p14:creationId xmlns:p14="http://schemas.microsoft.com/office/powerpoint/2010/main" val="273552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6371-4131-4D8E-A04B-66BD21BF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ZibBee</a:t>
            </a:r>
            <a:r>
              <a:rPr lang="en-US" dirty="0"/>
              <a:t> Wireless Communication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59886-32E5-4D1A-9982-6303D07CA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2052917"/>
            <a:ext cx="8947520" cy="4599343"/>
          </a:xfrm>
        </p:spPr>
        <p:txBody>
          <a:bodyPr/>
          <a:lstStyle/>
          <a:p>
            <a:r>
              <a:rPr lang="en-US" dirty="0"/>
              <a:t>IEEE 802.15.4 </a:t>
            </a:r>
          </a:p>
          <a:p>
            <a:r>
              <a:rPr lang="en-US" dirty="0"/>
              <a:t>Low power Consumption</a:t>
            </a:r>
          </a:p>
          <a:p>
            <a:r>
              <a:rPr lang="en-US" dirty="0"/>
              <a:t>Range 10-100 meters</a:t>
            </a:r>
          </a:p>
          <a:p>
            <a:r>
              <a:rPr lang="en-US" dirty="0"/>
              <a:t>3.3V  50mA</a:t>
            </a:r>
          </a:p>
          <a:p>
            <a:r>
              <a:rPr lang="en-US" dirty="0"/>
              <a:t>250 kbps Max data Rate</a:t>
            </a:r>
          </a:p>
          <a:p>
            <a:endParaRPr lang="en-US" dirty="0"/>
          </a:p>
          <a:p>
            <a:r>
              <a:rPr lang="en-US" dirty="0"/>
              <a:t>WHY XBEE?</a:t>
            </a:r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164DBC2B-B21D-43DB-B701-EDA6A1E9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7640" y="2286000"/>
            <a:ext cx="2903220" cy="290322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CF0171-D677-4123-8D79-49D31E09C5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3073" y="5364480"/>
          <a:ext cx="8127999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646752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165238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9169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XBEE Series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&gt;100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0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RN 131 Microchip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~100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XBEE Series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&gt;120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$30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9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9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RN-52 Bluetooth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426" y="1011936"/>
            <a:ext cx="3480816" cy="3480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111" y="1698172"/>
            <a:ext cx="73949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Easy to configure module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Allows wireless audio streaming through Bluetooth connection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 function as stand alone or with a MCU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Bluetooth v3.0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Wireless range of 10 meters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 general purpose I/O pins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604E-27D1-4513-B013-6DC3FD5562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4473" y="5181946"/>
          <a:ext cx="3607834" cy="1005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03917">
                  <a:extLst>
                    <a:ext uri="{9D8B030D-6E8A-4147-A177-3AD203B41FA5}">
                      <a16:colId xmlns:a16="http://schemas.microsoft.com/office/drawing/2014/main" val="1848158592"/>
                    </a:ext>
                  </a:extLst>
                </a:gridCol>
                <a:gridCol w="1803917">
                  <a:extLst>
                    <a:ext uri="{9D8B030D-6E8A-4147-A177-3AD203B41FA5}">
                      <a16:colId xmlns:a16="http://schemas.microsoft.com/office/drawing/2014/main" val="516902875"/>
                    </a:ext>
                  </a:extLst>
                </a:gridCol>
              </a:tblGrid>
              <a:tr h="350014">
                <a:tc>
                  <a:txBody>
                    <a:bodyPr/>
                    <a:lstStyle/>
                    <a:p>
                      <a:r>
                        <a:rPr lang="en-US" b="1" dirty="0"/>
                        <a:t>RN 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$17.25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25361"/>
                  </a:ext>
                </a:extLst>
              </a:tr>
              <a:tr h="350014">
                <a:tc>
                  <a:txBody>
                    <a:bodyPr/>
                    <a:lstStyle/>
                    <a:p>
                      <a:r>
                        <a:rPr lang="en-US" b="1" dirty="0"/>
                        <a:t>WT 32 Silicon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5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2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694450" y="348790"/>
            <a:ext cx="8689975" cy="1217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SMART CORNHOLE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65988" y="4430598"/>
            <a:ext cx="12126012" cy="2960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BY: 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DE LA CRUZ  - EE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GIOVANNI LARA  - EE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NIHIL PATEL - EE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ALEX LAM - CPE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075" y="1718817"/>
            <a:ext cx="3840989" cy="255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Amplifier &amp; Speakers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683657"/>
            <a:ext cx="74093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LM386 Audio Amplifier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Voltage gains from 20 to 200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Class AB power amplifier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Low distortion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DROK Speakers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 3 inch speakers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Rated power at 15 watts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 ohms impedance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09" y="1683657"/>
            <a:ext cx="26035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88562" y="1196022"/>
            <a:ext cx="2563178" cy="2563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35" y="3882238"/>
            <a:ext cx="5148005" cy="2647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8910">
            <a:off x="7347785" y="1530082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9.6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24914" y="1582057"/>
            <a:ext cx="1670195" cy="52251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7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 – Arduino Software:</a:t>
            </a:r>
          </a:p>
          <a:p>
            <a:pPr lvl="1"/>
            <a:r>
              <a:rPr lang="en-US" dirty="0"/>
              <a:t>Direct Compatibility with the ATMEGA chips.</a:t>
            </a:r>
          </a:p>
          <a:p>
            <a:pPr lvl="1"/>
            <a:r>
              <a:rPr lang="en-US" dirty="0"/>
              <a:t>Simple, but capable.</a:t>
            </a:r>
          </a:p>
          <a:p>
            <a:r>
              <a:rPr lang="en-US" dirty="0"/>
              <a:t>Typical Arduino Code Setup:</a:t>
            </a:r>
          </a:p>
          <a:p>
            <a:pPr lvl="1"/>
            <a:r>
              <a:rPr lang="en-US" dirty="0"/>
              <a:t>Header</a:t>
            </a:r>
          </a:p>
          <a:p>
            <a:pPr lvl="1"/>
            <a:r>
              <a:rPr lang="en-US" dirty="0"/>
              <a:t>Setup</a:t>
            </a:r>
          </a:p>
          <a:p>
            <a:pPr lvl="1"/>
            <a:r>
              <a:rPr lang="en-US" dirty="0"/>
              <a:t>Loop</a:t>
            </a:r>
          </a:p>
          <a:p>
            <a:pPr lvl="1"/>
            <a:r>
              <a:rPr lang="en-US" dirty="0"/>
              <a:t>Sub-functions</a:t>
            </a:r>
          </a:p>
        </p:txBody>
      </p:sp>
    </p:spTree>
    <p:extLst>
      <p:ext uri="{BB962C8B-B14F-4D97-AF65-F5344CB8AC3E}">
        <p14:creationId xmlns:p14="http://schemas.microsoft.com/office/powerpoint/2010/main" val="145548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M6E Nano RFID Reader has an open source library of functions.</a:t>
            </a:r>
          </a:p>
          <a:p>
            <a:r>
              <a:rPr lang="en-US" dirty="0"/>
              <a:t>Key functions to be used: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17" y="2997009"/>
            <a:ext cx="2880561" cy="20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7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ACE1-1EB7-4F27-9C3E-1D74FB55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3B3D-FD98-4EF1-958A-D6BF6F7E7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59" y="1641492"/>
            <a:ext cx="10133154" cy="44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8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292320-BBAF-48C8-B650-93933183CA34}"/>
              </a:ext>
            </a:extLst>
          </p:cNvPr>
          <p:cNvSpPr/>
          <p:nvPr/>
        </p:nvSpPr>
        <p:spPr>
          <a:xfrm>
            <a:off x="295627" y="1906678"/>
            <a:ext cx="1713539" cy="8990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Initialize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E2DBB-5993-48A6-89B5-3CEBFAD271BB}"/>
              </a:ext>
            </a:extLst>
          </p:cNvPr>
          <p:cNvSpPr/>
          <p:nvPr/>
        </p:nvSpPr>
        <p:spPr>
          <a:xfrm>
            <a:off x="295627" y="3224490"/>
            <a:ext cx="1713539" cy="899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 Reset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0A8F91-E6B9-4314-8C99-B3CD14CD68DF}"/>
              </a:ext>
            </a:extLst>
          </p:cNvPr>
          <p:cNvSpPr/>
          <p:nvPr/>
        </p:nvSpPr>
        <p:spPr>
          <a:xfrm>
            <a:off x="2495182" y="1791417"/>
            <a:ext cx="2182266" cy="112955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ZigBee: Connection Sync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717F84-29AF-4BFF-BAB2-023DFA28FA10}"/>
              </a:ext>
            </a:extLst>
          </p:cNvPr>
          <p:cNvSpPr/>
          <p:nvPr/>
        </p:nvSpPr>
        <p:spPr>
          <a:xfrm>
            <a:off x="5074456" y="1779250"/>
            <a:ext cx="2198914" cy="11538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RFID: Start Reading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8F7D1-319D-4761-8C20-0F8CA342FE0B}"/>
              </a:ext>
            </a:extLst>
          </p:cNvPr>
          <p:cNvSpPr/>
          <p:nvPr/>
        </p:nvSpPr>
        <p:spPr>
          <a:xfrm>
            <a:off x="6723002" y="3720111"/>
            <a:ext cx="2198914" cy="115388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Interrupt: Calculate Round Score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A70CFE-87BA-4DFA-A099-D35E34E712EC}"/>
              </a:ext>
            </a:extLst>
          </p:cNvPr>
          <p:cNvSpPr/>
          <p:nvPr/>
        </p:nvSpPr>
        <p:spPr>
          <a:xfrm>
            <a:off x="7740176" y="1767084"/>
            <a:ext cx="2198914" cy="11538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Array: Store Data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EE71D8-51CB-42C1-BC4C-B92139C24F7E}"/>
              </a:ext>
            </a:extLst>
          </p:cNvPr>
          <p:cNvSpPr/>
          <p:nvPr/>
        </p:nvSpPr>
        <p:spPr>
          <a:xfrm>
            <a:off x="6723001" y="5235148"/>
            <a:ext cx="2198914" cy="11538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ZigBee: Transmit Score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1C64F02-B0D2-48ED-B0BA-968C178CF972}"/>
              </a:ext>
            </a:extLst>
          </p:cNvPr>
          <p:cNvSpPr/>
          <p:nvPr/>
        </p:nvSpPr>
        <p:spPr>
          <a:xfrm>
            <a:off x="10021372" y="3855222"/>
            <a:ext cx="1652067" cy="88366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Score: Win Condition Met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91E560-A70E-4F6E-B9DC-A0B28965393A}"/>
              </a:ext>
            </a:extLst>
          </p:cNvPr>
          <p:cNvCxnSpPr>
            <a:stCxn id="5" idx="0"/>
          </p:cNvCxnSpPr>
          <p:nvPr/>
        </p:nvCxnSpPr>
        <p:spPr>
          <a:xfrm>
            <a:off x="1140872" y="322449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30CF38-EDA6-4A50-B898-320412E37931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1152397" y="2805710"/>
            <a:ext cx="0" cy="4187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C22A7E-35B0-4401-B181-48AAA74AA8AB}"/>
              </a:ext>
            </a:extLst>
          </p:cNvPr>
          <p:cNvCxnSpPr>
            <a:stCxn id="4" idx="3"/>
            <a:endCxn id="8" idx="2"/>
          </p:cNvCxnSpPr>
          <p:nvPr/>
        </p:nvCxnSpPr>
        <p:spPr>
          <a:xfrm>
            <a:off x="2009166" y="2356194"/>
            <a:ext cx="4860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EC94D2-93D7-4953-A68E-2082F27BE30B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4677448" y="2356193"/>
            <a:ext cx="397008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D53C53-1BC1-4AE6-97B9-DAAD00A7E193}"/>
              </a:ext>
            </a:extLst>
          </p:cNvPr>
          <p:cNvCxnSpPr>
            <a:stCxn id="9" idx="6"/>
            <a:endCxn id="11" idx="2"/>
          </p:cNvCxnSpPr>
          <p:nvPr/>
        </p:nvCxnSpPr>
        <p:spPr>
          <a:xfrm flipV="1">
            <a:off x="7273370" y="2344027"/>
            <a:ext cx="466806" cy="121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3E6714-59EF-47FA-89E0-891C517D9E86}"/>
              </a:ext>
            </a:extLst>
          </p:cNvPr>
          <p:cNvCxnSpPr>
            <a:stCxn id="10" idx="6"/>
            <a:endCxn id="13" idx="5"/>
          </p:cNvCxnSpPr>
          <p:nvPr/>
        </p:nvCxnSpPr>
        <p:spPr>
          <a:xfrm>
            <a:off x="8921916" y="4297054"/>
            <a:ext cx="120991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4BE97E-D41B-4BF3-8159-24A49EFDC224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7822458" y="4873997"/>
            <a:ext cx="1" cy="3611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8DAFF84-9D3C-45DF-B8EA-911F3F2BE998}"/>
              </a:ext>
            </a:extLst>
          </p:cNvPr>
          <p:cNvCxnSpPr>
            <a:cxnSpLocks/>
            <a:stCxn id="12" idx="2"/>
            <a:endCxn id="9" idx="4"/>
          </p:cNvCxnSpPr>
          <p:nvPr/>
        </p:nvCxnSpPr>
        <p:spPr>
          <a:xfrm rot="10800000">
            <a:off x="6173913" y="2933137"/>
            <a:ext cx="549088" cy="2878955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8D906C-92B4-43CB-BB49-6CAD9DF9E56A}"/>
              </a:ext>
            </a:extLst>
          </p:cNvPr>
          <p:cNvSpPr/>
          <p:nvPr/>
        </p:nvSpPr>
        <p:spPr>
          <a:xfrm>
            <a:off x="9747948" y="5235148"/>
            <a:ext cx="2198914" cy="11538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ZigBee: Transmit Win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563BB8F-5185-4CD6-AC84-6AECE9DB1330}"/>
              </a:ext>
            </a:extLst>
          </p:cNvPr>
          <p:cNvCxnSpPr>
            <a:cxnSpLocks/>
            <a:stCxn id="13" idx="4"/>
            <a:endCxn id="33" idx="0"/>
          </p:cNvCxnSpPr>
          <p:nvPr/>
        </p:nvCxnSpPr>
        <p:spPr>
          <a:xfrm flipH="1">
            <a:off x="10847405" y="4738886"/>
            <a:ext cx="1" cy="4962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4C94D9D-9493-4969-937F-169B18C7CF67}"/>
              </a:ext>
            </a:extLst>
          </p:cNvPr>
          <p:cNvSpPr/>
          <p:nvPr/>
        </p:nvSpPr>
        <p:spPr>
          <a:xfrm>
            <a:off x="533412" y="495870"/>
            <a:ext cx="9433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Century Gothic" panose="020B0502020202020204" pitchFamily="34" charset="0"/>
              </a:rPr>
              <a:t>Game Board Software Logic Flow</a:t>
            </a:r>
          </a:p>
        </p:txBody>
      </p:sp>
    </p:spTree>
    <p:extLst>
      <p:ext uri="{BB962C8B-B14F-4D97-AF65-F5344CB8AC3E}">
        <p14:creationId xmlns:p14="http://schemas.microsoft.com/office/powerpoint/2010/main" val="242775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292320-BBAF-48C8-B650-93933183CA34}"/>
              </a:ext>
            </a:extLst>
          </p:cNvPr>
          <p:cNvSpPr/>
          <p:nvPr/>
        </p:nvSpPr>
        <p:spPr>
          <a:xfrm>
            <a:off x="431551" y="1795468"/>
            <a:ext cx="1713539" cy="8990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Initialize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E2DBB-5993-48A6-89B5-3CEBFAD271BB}"/>
              </a:ext>
            </a:extLst>
          </p:cNvPr>
          <p:cNvSpPr/>
          <p:nvPr/>
        </p:nvSpPr>
        <p:spPr>
          <a:xfrm>
            <a:off x="431551" y="3113280"/>
            <a:ext cx="1713539" cy="899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 Reset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0A8F91-E6B9-4314-8C99-B3CD14CD68DF}"/>
              </a:ext>
            </a:extLst>
          </p:cNvPr>
          <p:cNvSpPr/>
          <p:nvPr/>
        </p:nvSpPr>
        <p:spPr>
          <a:xfrm>
            <a:off x="2631106" y="1680207"/>
            <a:ext cx="2182266" cy="112955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ZigBee: Connection Sync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91E560-A70E-4F6E-B9DC-A0B28965393A}"/>
              </a:ext>
            </a:extLst>
          </p:cNvPr>
          <p:cNvCxnSpPr>
            <a:stCxn id="5" idx="0"/>
          </p:cNvCxnSpPr>
          <p:nvPr/>
        </p:nvCxnSpPr>
        <p:spPr>
          <a:xfrm>
            <a:off x="1276796" y="31132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30CF38-EDA6-4A50-B898-320412E37931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1288321" y="2694500"/>
            <a:ext cx="0" cy="4187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C22A7E-35B0-4401-B181-48AAA74AA8AB}"/>
              </a:ext>
            </a:extLst>
          </p:cNvPr>
          <p:cNvCxnSpPr>
            <a:stCxn id="4" idx="3"/>
            <a:endCxn id="8" idx="2"/>
          </p:cNvCxnSpPr>
          <p:nvPr/>
        </p:nvCxnSpPr>
        <p:spPr>
          <a:xfrm>
            <a:off x="2145090" y="2244984"/>
            <a:ext cx="4860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263B175C-879E-4EF7-9FEA-04890CCFB04B}"/>
              </a:ext>
            </a:extLst>
          </p:cNvPr>
          <p:cNvSpPr/>
          <p:nvPr/>
        </p:nvSpPr>
        <p:spPr>
          <a:xfrm>
            <a:off x="2896205" y="4108363"/>
            <a:ext cx="1652067" cy="88366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Input Received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031AF2-9A81-4013-AE87-C27F3A22D65C}"/>
              </a:ext>
            </a:extLst>
          </p:cNvPr>
          <p:cNvSpPr/>
          <p:nvPr/>
        </p:nvSpPr>
        <p:spPr>
          <a:xfrm>
            <a:off x="6031929" y="3985418"/>
            <a:ext cx="2182266" cy="112955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ZigBee: Send Interrupt Signal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2F86429-2CBE-4238-A5F7-272BC3356A57}"/>
              </a:ext>
            </a:extLst>
          </p:cNvPr>
          <p:cNvSpPr/>
          <p:nvPr/>
        </p:nvSpPr>
        <p:spPr>
          <a:xfrm>
            <a:off x="5470995" y="1803151"/>
            <a:ext cx="1652067" cy="883664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Score: Data Received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544811-F4CA-44C2-953F-8A18CB7790E7}"/>
              </a:ext>
            </a:extLst>
          </p:cNvPr>
          <p:cNvSpPr/>
          <p:nvPr/>
        </p:nvSpPr>
        <p:spPr>
          <a:xfrm>
            <a:off x="7780685" y="1684049"/>
            <a:ext cx="2182266" cy="112955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Array: Store Score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4A40F6-6279-46EC-B2CD-27E0E0487F70}"/>
              </a:ext>
            </a:extLst>
          </p:cNvPr>
          <p:cNvCxnSpPr>
            <a:stCxn id="8" idx="6"/>
            <a:endCxn id="26" idx="5"/>
          </p:cNvCxnSpPr>
          <p:nvPr/>
        </p:nvCxnSpPr>
        <p:spPr>
          <a:xfrm flipV="1">
            <a:off x="4813372" y="2244983"/>
            <a:ext cx="768081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8D1E1A-8D7A-4E79-805B-C3118B3F9E49}"/>
              </a:ext>
            </a:extLst>
          </p:cNvPr>
          <p:cNvCxnSpPr>
            <a:cxnSpLocks/>
            <a:stCxn id="26" idx="2"/>
            <a:endCxn id="28" idx="2"/>
          </p:cNvCxnSpPr>
          <p:nvPr/>
        </p:nvCxnSpPr>
        <p:spPr>
          <a:xfrm>
            <a:off x="7012604" y="2244983"/>
            <a:ext cx="768081" cy="38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FFD372-F78D-4126-81F3-DBF83528912E}"/>
              </a:ext>
            </a:extLst>
          </p:cNvPr>
          <p:cNvCxnSpPr>
            <a:cxnSpLocks/>
            <a:stCxn id="22" idx="2"/>
            <a:endCxn id="24" idx="2"/>
          </p:cNvCxnSpPr>
          <p:nvPr/>
        </p:nvCxnSpPr>
        <p:spPr>
          <a:xfrm>
            <a:off x="4437814" y="4550195"/>
            <a:ext cx="159411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DD75DF7-35E7-4F1D-B0F8-10A6CEBCF57E}"/>
              </a:ext>
            </a:extLst>
          </p:cNvPr>
          <p:cNvSpPr/>
          <p:nvPr/>
        </p:nvSpPr>
        <p:spPr>
          <a:xfrm>
            <a:off x="533412" y="495870"/>
            <a:ext cx="9433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Century Gothic" panose="020B0502020202020204" pitchFamily="34" charset="0"/>
              </a:rPr>
              <a:t>Console Software Logic Flow</a:t>
            </a:r>
          </a:p>
        </p:txBody>
      </p:sp>
    </p:spTree>
    <p:extLst>
      <p:ext uri="{BB962C8B-B14F-4D97-AF65-F5344CB8AC3E}">
        <p14:creationId xmlns:p14="http://schemas.microsoft.com/office/powerpoint/2010/main" val="45222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9" y="0"/>
            <a:ext cx="5926140" cy="79029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Main PCB Schematics</a:t>
            </a:r>
          </a:p>
        </p:txBody>
      </p:sp>
    </p:spTree>
    <p:extLst>
      <p:ext uri="{BB962C8B-B14F-4D97-AF65-F5344CB8AC3E}">
        <p14:creationId xmlns:p14="http://schemas.microsoft.com/office/powerpoint/2010/main" val="121737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0"/>
            <a:ext cx="8601074" cy="6861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PCB</a:t>
            </a:r>
            <a:br>
              <a:rPr lang="en-US" dirty="0"/>
            </a:br>
            <a:r>
              <a:rPr lang="en-US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731293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PCB Schematics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738"/>
            <a:ext cx="12192000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8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PCB Design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3"/>
          <a:stretch/>
        </p:blipFill>
        <p:spPr>
          <a:xfrm>
            <a:off x="0" y="1771650"/>
            <a:ext cx="12192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46110" y="1171074"/>
            <a:ext cx="9781567" cy="5077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Cornhole is a bean bag toss game that is regularly found at tailgating events, bars, or any fun social event.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The objective of the game is to alternate throwing sets of beanbags at a slanted game board.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None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Landing a beanbag on the game board counts as 1 point. A beanbag that lands in the hole of the board counts as 3 points.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First team to reach an exact score of 21 is deemed the winner.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7011-C30B-4499-9F03-4933BAB1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7628-94B6-4E06-996F-7A789109F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12" y="2052918"/>
            <a:ext cx="8946541" cy="4195481"/>
          </a:xfrm>
        </p:spPr>
        <p:txBody>
          <a:bodyPr/>
          <a:lstStyle/>
          <a:p>
            <a:r>
              <a:rPr lang="en-US" dirty="0"/>
              <a:t>Self-Funded project.</a:t>
            </a:r>
          </a:p>
          <a:p>
            <a:endParaRPr lang="en-US" dirty="0"/>
          </a:p>
          <a:p>
            <a:r>
              <a:rPr lang="en-US" dirty="0"/>
              <a:t>Our goal is to eventually be able to produce this setup at a low cost.</a:t>
            </a:r>
          </a:p>
          <a:p>
            <a:endParaRPr lang="en-US" dirty="0"/>
          </a:p>
          <a:p>
            <a:r>
              <a:rPr lang="en-US" dirty="0"/>
              <a:t>Total cost at about $800 .</a:t>
            </a:r>
          </a:p>
          <a:p>
            <a:endParaRPr lang="en-US" dirty="0"/>
          </a:p>
          <a:p>
            <a:r>
              <a:rPr lang="en-US" dirty="0"/>
              <a:t>Ideally keep total cost under $1,000.</a:t>
            </a:r>
          </a:p>
          <a:p>
            <a:endParaRPr lang="en-US" dirty="0"/>
          </a:p>
        </p:txBody>
      </p:sp>
      <p:pic>
        <p:nvPicPr>
          <p:cNvPr id="5130" name="Picture 10" descr="Image result for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4" y="3810000"/>
            <a:ext cx="456497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1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992565"/>
              </p:ext>
            </p:extLst>
          </p:nvPr>
        </p:nvGraphicFramePr>
        <p:xfrm>
          <a:off x="0" y="-5"/>
          <a:ext cx="12192000" cy="685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143372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860668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724731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4957433"/>
                    </a:ext>
                  </a:extLst>
                </a:gridCol>
              </a:tblGrid>
              <a:tr h="359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 Name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(Each)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(Total)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662803424"/>
                  </a:ext>
                </a:extLst>
              </a:tr>
              <a:tr h="4842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Arduino MEGA 2560 Microcontroller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$35.46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$70.92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4103325789"/>
                  </a:ext>
                </a:extLst>
              </a:tr>
              <a:tr h="4842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Simultaneous RFID Reader - M6E Nano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$199.99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$199.99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3214422271"/>
                  </a:ext>
                </a:extLst>
              </a:tr>
              <a:tr h="4842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400-point Experiment Breadboard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$6.47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$6.47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2844360093"/>
                  </a:ext>
                </a:extLst>
              </a:tr>
              <a:tr h="477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Xbee</a:t>
                      </a:r>
                      <a:r>
                        <a:rPr lang="en-US" sz="1000" dirty="0">
                          <a:effectLst/>
                        </a:rPr>
                        <a:t> Shield Module for Arduino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$11.97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$23.94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4215366456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antenna </a:t>
                      </a: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$80.00</a:t>
                      </a: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elv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$80.00</a:t>
                      </a: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859014141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XBee</a:t>
                      </a:r>
                      <a:r>
                        <a:rPr lang="en-US" sz="1000" dirty="0">
                          <a:effectLst/>
                        </a:rPr>
                        <a:t> 1mW Wire Antenna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$26.95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$53.90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459989759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XBee Explorer USB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$24.95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$24.95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405686278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7-Segment LCD Displays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$8.00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$32.00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297066133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 PCB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$30.00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$60.00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304672234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12v Battery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$25.00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$50.00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2728096332"/>
                  </a:ext>
                </a:extLst>
              </a:tr>
              <a:tr h="4842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Bluetooth module &amp; Breakout Board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$44.95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$44.95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2605765705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FTDI Basic Breakout 3.3v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$15.95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$15.95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880890509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FTDI Basic Breakout 5v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$9.95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$9.95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74038444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3" Speaker 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$3.50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$12.50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695165147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LM1084 Voltage Regulators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$15.99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273232476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LM386 Audio Amps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$8.00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$16.00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97588817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Xbee Breakout Board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$4.99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301260196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Breakout board for chip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$30.75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$30.75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3039728049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ATMEGA 2560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$11.99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$11.99</a:t>
                      </a:r>
                      <a:endParaRPr lang="en-US" sz="110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extLst>
                  <a:ext uri="{0D108BD9-81ED-4DB2-BD59-A6C34878D82A}">
                    <a16:rowId xmlns:a16="http://schemas.microsoft.com/office/drawing/2014/main" val="1647118720"/>
                  </a:ext>
                </a:extLst>
              </a:tr>
              <a:tr h="484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Cost </a:t>
                      </a:r>
                      <a:endParaRPr lang="en-US" sz="16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$765.24</a:t>
                      </a:r>
                      <a:endParaRPr lang="en-US" sz="16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≈$800</a:t>
                      </a:r>
                      <a:endParaRPr lang="en-US" sz="1600" dirty="0">
                        <a:effectLst/>
                        <a:latin typeface="Helv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61" marR="25361" marT="0" marB="0" anchor="ctr"/>
                </a:tc>
                <a:extLst>
                  <a:ext uri="{0D108BD9-81ED-4DB2-BD59-A6C34878D82A}">
                    <a16:rowId xmlns:a16="http://schemas.microsoft.com/office/drawing/2014/main" val="184897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7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42EB-4243-4D6A-A285-B86AF82A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60A48-10F8-498E-AD10-7460472E3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F6B88E-7ECB-4359-80D5-A5227FFDC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23380"/>
              </p:ext>
            </p:extLst>
          </p:nvPr>
        </p:nvGraphicFramePr>
        <p:xfrm>
          <a:off x="1103311" y="2052917"/>
          <a:ext cx="9550512" cy="41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68">
                  <a:extLst>
                    <a:ext uri="{9D8B030D-6E8A-4147-A177-3AD203B41FA5}">
                      <a16:colId xmlns:a16="http://schemas.microsoft.com/office/drawing/2014/main" val="647331544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2296209031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1492092568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2680433694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4114340526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888393055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951116887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1471569065"/>
                    </a:ext>
                  </a:extLst>
                </a:gridCol>
                <a:gridCol w="1061168">
                  <a:extLst>
                    <a:ext uri="{9D8B030D-6E8A-4147-A177-3AD203B41FA5}">
                      <a16:colId xmlns:a16="http://schemas.microsoft.com/office/drawing/2014/main" val="161125339"/>
                    </a:ext>
                  </a:extLst>
                </a:gridCol>
              </a:tblGrid>
              <a:tr h="1086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Micro-controller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RFID &amp; Antenna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ZigBee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RN52 Bluetooth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Soldering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21748"/>
                  </a:ext>
                </a:extLst>
              </a:tr>
              <a:tr h="7773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Francisco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44763"/>
                  </a:ext>
                </a:extLst>
              </a:tr>
              <a:tr h="7773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6847902"/>
                  </a:ext>
                </a:extLst>
              </a:tr>
              <a:tr h="7773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Giovanni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168243"/>
                  </a:ext>
                </a:extLst>
              </a:tr>
              <a:tr h="7773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Alex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8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50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2704913"/>
            <a:ext cx="9404723" cy="1445744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17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0D00-01C2-41CE-9FB2-6F66A824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770" y="2633209"/>
            <a:ext cx="5163847" cy="1400530"/>
          </a:xfrm>
        </p:spPr>
        <p:txBody>
          <a:bodyPr/>
          <a:lstStyle/>
          <a:p>
            <a:r>
              <a:rPr lang="en-US" sz="8000" dirty="0"/>
              <a:t>LETS PLAY!</a:t>
            </a:r>
          </a:p>
        </p:txBody>
      </p:sp>
    </p:spTree>
    <p:extLst>
      <p:ext uri="{BB962C8B-B14F-4D97-AF65-F5344CB8AC3E}">
        <p14:creationId xmlns:p14="http://schemas.microsoft.com/office/powerpoint/2010/main" val="335169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235242" y="1411705"/>
            <a:ext cx="9526543" cy="48366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3200" b="0" i="0" u="none" strike="noStrike" cap="none" dirty="0">
              <a:solidFill>
                <a:schemeClr val="lt1"/>
              </a:solidFill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3200" b="0" i="0" u="none" strike="noStrike" cap="none" dirty="0">
                <a:solidFill>
                  <a:schemeClr val="lt1"/>
                </a:solidFill>
                <a:sym typeface="Century Gothic"/>
              </a:rPr>
              <a:t>We want to improve the game by reducing cheating, eliminating arguments associated with </a:t>
            </a:r>
            <a:r>
              <a:rPr lang="en-US" sz="3200" dirty="0"/>
              <a:t>scoring</a:t>
            </a:r>
            <a:r>
              <a:rPr lang="en-US" sz="3200" b="0" i="0" u="none" strike="noStrike" cap="none" dirty="0">
                <a:solidFill>
                  <a:schemeClr val="lt1"/>
                </a:solidFill>
                <a:sym typeface="Century Gothic"/>
              </a:rPr>
              <a:t>, and maintaining the overall fun environment that is usually associated with playing </a:t>
            </a:r>
            <a:r>
              <a:rPr lang="en-US" sz="3200" dirty="0"/>
              <a:t>C</a:t>
            </a:r>
            <a:r>
              <a:rPr lang="en-US" sz="3200" b="0" i="0" u="none" strike="noStrike" cap="none" dirty="0">
                <a:solidFill>
                  <a:schemeClr val="lt1"/>
                </a:solidFill>
                <a:sym typeface="Century Gothic"/>
              </a:rPr>
              <a:t>ornhole.</a:t>
            </a:r>
            <a:endParaRPr lang="en-US"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Vision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103312" y="1090246"/>
            <a:ext cx="10282726" cy="5158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None/>
            </a:pPr>
            <a:endParaRPr lang="en-US" sz="2400" b="0" i="0" u="none" strike="noStrike" cap="none" dirty="0">
              <a:solidFill>
                <a:schemeClr val="lt1"/>
              </a:solidFill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Automatically score each round of bean bag tossing.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Accurately and immutably keep the score of each team.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Transmit the score wirelessly across the playing distance.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Display the score to all players and  spectators.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Integrate a Bluetooth speaker setup.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/>
              <a:t>Drink Holders and bottle openers for utility.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“Console”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decided not to build two game boards for a traditional Cornhole setup.</a:t>
            </a:r>
          </a:p>
          <a:p>
            <a:r>
              <a:rPr lang="en-US" dirty="0"/>
              <a:t>Limited by budget (mainly, the cost of another RFID reader).</a:t>
            </a:r>
          </a:p>
          <a:p>
            <a:r>
              <a:rPr lang="en-US" dirty="0"/>
              <a:t>Two game boards would effectively double the cost to the consumer.</a:t>
            </a:r>
          </a:p>
          <a:p>
            <a:r>
              <a:rPr lang="en-US" dirty="0"/>
              <a:t>Instead, we will build a console that serves as proof of concept for a second gameboard.</a:t>
            </a:r>
          </a:p>
          <a:p>
            <a:pPr lvl="1"/>
            <a:r>
              <a:rPr lang="en-US" dirty="0"/>
              <a:t>Placed next to the beanbag toss point.</a:t>
            </a:r>
          </a:p>
          <a:p>
            <a:pPr lvl="1"/>
            <a:r>
              <a:rPr lang="en-US" dirty="0"/>
              <a:t>Has a physical push button that ends a round of the game.</a:t>
            </a:r>
          </a:p>
          <a:p>
            <a:pPr lvl="1"/>
            <a:r>
              <a:rPr lang="en-US" dirty="0"/>
              <a:t>Has it’s own battery, MCU, and communicates wirelessly with game board.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2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136195"/>
            <a:ext cx="9404723" cy="1400530"/>
          </a:xfrm>
        </p:spPr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0" y="1017594"/>
            <a:ext cx="10991204" cy="5400791"/>
          </a:xfrm>
        </p:spPr>
        <p:txBody>
          <a:bodyPr/>
          <a:lstStyle/>
          <a:p>
            <a:r>
              <a:rPr lang="en-US" sz="2200" b="1" dirty="0"/>
              <a:t>Score Detection</a:t>
            </a:r>
          </a:p>
          <a:p>
            <a:pPr lvl="1"/>
            <a:r>
              <a:rPr lang="en-US" sz="2200" dirty="0"/>
              <a:t>M6E Nano RFID Reader should provide an accurate reading of a three-point throw and One point throw based on signal strength.</a:t>
            </a:r>
          </a:p>
          <a:p>
            <a:pPr lvl="1"/>
            <a:endParaRPr lang="en-US" sz="2200" dirty="0"/>
          </a:p>
          <a:p>
            <a:r>
              <a:rPr lang="en-US" sz="2200" b="1" dirty="0"/>
              <a:t>Score Display</a:t>
            </a:r>
          </a:p>
          <a:p>
            <a:pPr lvl="1"/>
            <a:r>
              <a:rPr lang="en-US" sz="2200" dirty="0"/>
              <a:t>7 segment display should be readable from 10 meters away.</a:t>
            </a:r>
          </a:p>
          <a:p>
            <a:pPr lvl="1"/>
            <a:endParaRPr lang="en-US" sz="2200" dirty="0"/>
          </a:p>
          <a:p>
            <a:r>
              <a:rPr lang="en-US" sz="2200" b="1" dirty="0"/>
              <a:t>Power Supply / Battery</a:t>
            </a:r>
          </a:p>
          <a:p>
            <a:pPr lvl="1"/>
            <a:r>
              <a:rPr lang="en-US" sz="2200" dirty="0"/>
              <a:t>Should be rechargeable and last for up to 8 hours of </a:t>
            </a:r>
            <a:r>
              <a:rPr lang="en-US" sz="2200" dirty="0" err="1"/>
              <a:t>gametime</a:t>
            </a:r>
            <a:r>
              <a:rPr lang="en-US" sz="2200" dirty="0"/>
              <a:t>.</a:t>
            </a:r>
          </a:p>
          <a:p>
            <a:pPr marL="548641" lvl="1" indent="0">
              <a:buNone/>
            </a:pPr>
            <a:endParaRPr lang="en-US" sz="2200" dirty="0"/>
          </a:p>
          <a:p>
            <a:pPr lvl="0"/>
            <a:r>
              <a:rPr lang="en-US" sz="2200" b="1" dirty="0"/>
              <a:t>Speakers</a:t>
            </a:r>
          </a:p>
          <a:p>
            <a:pPr lvl="1"/>
            <a:r>
              <a:rPr lang="en-US" sz="2000" dirty="0"/>
              <a:t>Should be Bluetooth capable with speakers featuring 3-inch drivers.</a:t>
            </a:r>
          </a:p>
          <a:p>
            <a:pPr marL="548641" lvl="1" indent="0">
              <a:buNone/>
            </a:pPr>
            <a:endParaRPr lang="en-US" b="1" dirty="0"/>
          </a:p>
          <a:p>
            <a:pPr lvl="1"/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2" y="1399207"/>
            <a:ext cx="8946541" cy="5033917"/>
          </a:xfrm>
          <a:prstGeom prst="rect">
            <a:avLst/>
          </a:prstGeom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dirty="0"/>
              <a:t>Overall Block Diagram</a:t>
            </a:r>
            <a:endParaRPr lang="en-US"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45B94-4F96-4EF9-A2E6-5E6BAF27A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58" y="1403924"/>
            <a:ext cx="8943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23833" y="5136929"/>
            <a:ext cx="1246264" cy="873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RFID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Reader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615754" y="5136931"/>
            <a:ext cx="1334530" cy="873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Bluetooth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Module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861274" y="5136930"/>
            <a:ext cx="1458770" cy="873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Xbee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Module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82746" y="5226407"/>
            <a:ext cx="1421027" cy="836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Displays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039791" y="3132688"/>
            <a:ext cx="1421027" cy="1161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Regulator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073344" y="3166292"/>
            <a:ext cx="1421027" cy="1161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Regulator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764456" y="3155089"/>
            <a:ext cx="1421027" cy="1161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3.3V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Regulator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28358" y="5136929"/>
            <a:ext cx="1260763" cy="873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MCU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6073346" y="1152983"/>
            <a:ext cx="1421027" cy="1114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Battery</a:t>
            </a:r>
          </a:p>
        </p:txBody>
      </p:sp>
      <p:cxnSp>
        <p:nvCxnSpPr>
          <p:cNvPr id="262" name="Elbow Connector 261"/>
          <p:cNvCxnSpPr>
            <a:stCxn id="260" idx="2"/>
            <a:endCxn id="63" idx="0"/>
          </p:cNvCxnSpPr>
          <p:nvPr/>
        </p:nvCxnSpPr>
        <p:spPr>
          <a:xfrm rot="16200000" flipH="1">
            <a:off x="8185727" y="865845"/>
            <a:ext cx="887377" cy="369111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/>
          <p:cNvCxnSpPr>
            <a:endCxn id="62" idx="0"/>
          </p:cNvCxnSpPr>
          <p:nvPr/>
        </p:nvCxnSpPr>
        <p:spPr>
          <a:xfrm rot="16200000" flipH="1">
            <a:off x="6562012" y="2944446"/>
            <a:ext cx="443690" cy="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endCxn id="61" idx="0"/>
          </p:cNvCxnSpPr>
          <p:nvPr/>
        </p:nvCxnSpPr>
        <p:spPr>
          <a:xfrm rot="10800000" flipV="1">
            <a:off x="2750306" y="2711398"/>
            <a:ext cx="4033553" cy="421289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Elbow Connector 292"/>
          <p:cNvCxnSpPr>
            <a:endCxn id="56" idx="0"/>
          </p:cNvCxnSpPr>
          <p:nvPr/>
        </p:nvCxnSpPr>
        <p:spPr>
          <a:xfrm rot="16200000" flipH="1">
            <a:off x="2136255" y="4926219"/>
            <a:ext cx="421418" cy="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Elbow Connector 297"/>
          <p:cNvCxnSpPr/>
          <p:nvPr/>
        </p:nvCxnSpPr>
        <p:spPr>
          <a:xfrm rot="10800000" flipV="1">
            <a:off x="758739" y="4722107"/>
            <a:ext cx="1993455" cy="43275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07"/>
          <p:cNvCxnSpPr>
            <a:stCxn id="62" idx="2"/>
            <a:endCxn id="60" idx="0"/>
          </p:cNvCxnSpPr>
          <p:nvPr/>
        </p:nvCxnSpPr>
        <p:spPr>
          <a:xfrm rot="16200000" flipH="1">
            <a:off x="6339269" y="4772416"/>
            <a:ext cx="898580" cy="9402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Elbow Connector 314"/>
          <p:cNvCxnSpPr>
            <a:stCxn id="63" idx="2"/>
            <a:endCxn id="58" idx="0"/>
          </p:cNvCxnSpPr>
          <p:nvPr/>
        </p:nvCxnSpPr>
        <p:spPr>
          <a:xfrm rot="16200000" flipH="1">
            <a:off x="10468841" y="4322752"/>
            <a:ext cx="820307" cy="80804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Elbow Connector 317"/>
          <p:cNvCxnSpPr/>
          <p:nvPr/>
        </p:nvCxnSpPr>
        <p:spPr>
          <a:xfrm rot="10800000" flipV="1">
            <a:off x="9590659" y="4732441"/>
            <a:ext cx="981847" cy="425153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/>
          <p:cNvSpPr/>
          <p:nvPr/>
        </p:nvSpPr>
        <p:spPr>
          <a:xfrm>
            <a:off x="3329193" y="5144526"/>
            <a:ext cx="1299963" cy="873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BCD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Decoder</a:t>
            </a:r>
          </a:p>
        </p:txBody>
      </p:sp>
      <p:cxnSp>
        <p:nvCxnSpPr>
          <p:cNvPr id="10" name="Elbow Connector 9"/>
          <p:cNvCxnSpPr>
            <a:stCxn id="61" idx="2"/>
            <a:endCxn id="323" idx="0"/>
          </p:cNvCxnSpPr>
          <p:nvPr/>
        </p:nvCxnSpPr>
        <p:spPr>
          <a:xfrm rot="16200000" flipH="1">
            <a:off x="2953260" y="4118611"/>
            <a:ext cx="822960" cy="1228870"/>
          </a:xfrm>
          <a:prstGeom prst="bentConnector3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265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1176</Words>
  <Application>Microsoft Office PowerPoint</Application>
  <PresentationFormat>Widescreen</PresentationFormat>
  <Paragraphs>393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Wingdings</vt:lpstr>
      <vt:lpstr>Times New Roman</vt:lpstr>
      <vt:lpstr>Century Gothic</vt:lpstr>
      <vt:lpstr>Calibri</vt:lpstr>
      <vt:lpstr>Wingdings 3</vt:lpstr>
      <vt:lpstr>Noto Sans Symbols</vt:lpstr>
      <vt:lpstr>Helv</vt:lpstr>
      <vt:lpstr>Ion</vt:lpstr>
      <vt:lpstr>1_Ion</vt:lpstr>
      <vt:lpstr>PowerPoint Presentation</vt:lpstr>
      <vt:lpstr>SMART CORNHOLE</vt:lpstr>
      <vt:lpstr>Introduction </vt:lpstr>
      <vt:lpstr>Motivation</vt:lpstr>
      <vt:lpstr>Our Vision</vt:lpstr>
      <vt:lpstr>The “Console”</vt:lpstr>
      <vt:lpstr>Specifications</vt:lpstr>
      <vt:lpstr>Overall Block Diagram</vt:lpstr>
      <vt:lpstr>Power System</vt:lpstr>
      <vt:lpstr>The Battery</vt:lpstr>
      <vt:lpstr>Voltage Regulator</vt:lpstr>
      <vt:lpstr>Microcontroller Unit (MCU)</vt:lpstr>
      <vt:lpstr>Radio Frequency Identification  (RFID)</vt:lpstr>
      <vt:lpstr>Radio Frequency Identifation (RFID) </vt:lpstr>
      <vt:lpstr>Antenna</vt:lpstr>
      <vt:lpstr>ChromeLED 7-Segment Display</vt:lpstr>
      <vt:lpstr>BCD Decoder</vt:lpstr>
      <vt:lpstr>ZibBee Wireless Communication </vt:lpstr>
      <vt:lpstr>RN-52 Bluetooth Module</vt:lpstr>
      <vt:lpstr>Audio Amplifier &amp; Speakers</vt:lpstr>
      <vt:lpstr>Software Design</vt:lpstr>
      <vt:lpstr>Software Design</vt:lpstr>
      <vt:lpstr>Software Design</vt:lpstr>
      <vt:lpstr>PowerPoint Presentation</vt:lpstr>
      <vt:lpstr>PowerPoint Presentation</vt:lpstr>
      <vt:lpstr>Main PCB Schematics</vt:lpstr>
      <vt:lpstr>Main PCB  Design</vt:lpstr>
      <vt:lpstr>Bluetooth PCB Schematics</vt:lpstr>
      <vt:lpstr>Bluetooth PCB Design </vt:lpstr>
      <vt:lpstr>BUDGET</vt:lpstr>
      <vt:lpstr>PowerPoint Presentation</vt:lpstr>
      <vt:lpstr>Work Distribution</vt:lpstr>
      <vt:lpstr>Any Questions?</vt:lpstr>
      <vt:lpstr>LETS PLAY!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CORNHOLE</dc:title>
  <dc:creator>Nihil Patel</dc:creator>
  <cp:lastModifiedBy>Francisco De La Cruz</cp:lastModifiedBy>
  <cp:revision>30</cp:revision>
  <dcterms:modified xsi:type="dcterms:W3CDTF">2017-07-25T17:33:20Z</dcterms:modified>
</cp:coreProperties>
</file>